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aret Bold" panose="020B0604020202020204" charset="-52"/>
      <p:regular r:id="rId18"/>
    </p:embeddedFont>
    <p:embeddedFont>
      <p:font typeface="Poppins" panose="020B0604020202020204" charset="0"/>
      <p:regular r:id="rId19"/>
    </p:embeddedFont>
    <p:embeddedFont>
      <p:font typeface="Poppin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17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mP01naI237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svg"/><Relationship Id="rId7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9.svg"/><Relationship Id="rId10" Type="http://schemas.openxmlformats.org/officeDocument/2006/relationships/image" Target="../media/image24.sv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5.sv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0.png"/><Relationship Id="rId10" Type="http://schemas.openxmlformats.org/officeDocument/2006/relationships/image" Target="../media/image32.sv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5985" y="-2180105"/>
            <a:ext cx="9400859" cy="5264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874" y="-2180105"/>
            <a:ext cx="9400859" cy="526448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187875" y="3747860"/>
            <a:ext cx="11912250" cy="3571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0"/>
              </a:lnSpc>
            </a:pPr>
            <a:r>
              <a:rPr lang="en-US" sz="1146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SOLAR VERSE</a:t>
            </a:r>
          </a:p>
          <a:p>
            <a:pPr algn="ctr">
              <a:lnSpc>
                <a:spcPts val="11580"/>
              </a:lnSpc>
            </a:pPr>
            <a:r>
              <a:rPr lang="en-US" sz="1146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VR</a:t>
            </a:r>
          </a:p>
          <a:p>
            <a:pPr algn="ctr">
              <a:lnSpc>
                <a:spcPts val="5117"/>
              </a:lnSpc>
            </a:pPr>
            <a:r>
              <a:rPr lang="en-US" sz="506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AI-ГИД ПО СОЛНЕЧНОЙ СИСТЕМЕ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9144000" y="7201062"/>
            <a:ext cx="9400859" cy="52644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-256859" y="7197939"/>
            <a:ext cx="9400859" cy="526448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510379" y="8932545"/>
            <a:ext cx="326724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09505" y="974180"/>
            <a:ext cx="326724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555" b="-10555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384871" y="5124450"/>
            <a:ext cx="19057742" cy="0"/>
          </a:xfrm>
          <a:prstGeom prst="line">
            <a:avLst/>
          </a:prstGeom>
          <a:ln w="38100" cap="flat">
            <a:solidFill>
              <a:srgbClr val="9584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3974489" y="4004572"/>
            <a:ext cx="2650600" cy="2239757"/>
          </a:xfrm>
          <a:custGeom>
            <a:avLst/>
            <a:gdLst/>
            <a:ahLst/>
            <a:cxnLst/>
            <a:rect l="l" t="t" r="r" b="b"/>
            <a:pathLst>
              <a:path w="2650600" h="2239757">
                <a:moveTo>
                  <a:pt x="0" y="0"/>
                </a:moveTo>
                <a:lnTo>
                  <a:pt x="2650600" y="0"/>
                </a:lnTo>
                <a:lnTo>
                  <a:pt x="2650600" y="2239756"/>
                </a:lnTo>
                <a:lnTo>
                  <a:pt x="0" y="2239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61317" y="3229706"/>
            <a:ext cx="4620155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подписка на год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(доступ к VR-курсам + AI-тьютор)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911" y="2582918"/>
            <a:ext cx="4380414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B2B ЛИЦЕНЗИЯ ДЛЯ ШКОЛ/ЦЕНТРОВ: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33125" y="3229706"/>
            <a:ext cx="4620155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разовая лицензия + поддержка/обновления.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33922" y="2582918"/>
            <a:ext cx="4365286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ПАКЕТ ДЛЯ МУЗЕЕВ/ПЛАНЕТАРИЕВ: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04933" y="3018390"/>
            <a:ext cx="4620155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базовый VR-режим бесплатно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AI-режим/миссии — платный пакет.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04933" y="2582918"/>
            <a:ext cx="2277606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FREEMIUM: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38341" y="8932545"/>
            <a:ext cx="130665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1317" y="1677155"/>
            <a:ext cx="3639136" cy="372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7"/>
              </a:lnSpc>
            </a:pPr>
            <a:r>
              <a:rPr lang="en-US" sz="2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БИЗНЕС-МОДЕЛЬ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2911" y="7423081"/>
            <a:ext cx="4259389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VR-сцена, управление, оптимизация под Quest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2911" y="6987609"/>
            <a:ext cx="4259389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UNITY/XR РАЗРАБОТКА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33922" y="7423081"/>
            <a:ext cx="4620155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интеграция OpenAI API, контекст, логика диалогов/квизов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33922" y="6987609"/>
            <a:ext cx="2277606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AI/BACKEND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04933" y="7423081"/>
            <a:ext cx="4620155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сценарии миссий, учебные материалы, задания.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04933" y="6987609"/>
            <a:ext cx="4244261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КОНТЕНТ/МЕТОДИКА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62911" y="6081959"/>
            <a:ext cx="3639136" cy="372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7"/>
              </a:lnSpc>
            </a:pPr>
            <a:r>
              <a:rPr lang="en-US" sz="2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КОМАНДА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555" b="-10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49133" y="812739"/>
            <a:ext cx="3892991" cy="2262801"/>
          </a:xfrm>
          <a:custGeom>
            <a:avLst/>
            <a:gdLst/>
            <a:ahLst/>
            <a:cxnLst/>
            <a:rect l="l" t="t" r="r" b="b"/>
            <a:pathLst>
              <a:path w="3892991" h="2262801">
                <a:moveTo>
                  <a:pt x="0" y="0"/>
                </a:moveTo>
                <a:lnTo>
                  <a:pt x="3892991" y="0"/>
                </a:lnTo>
                <a:lnTo>
                  <a:pt x="3892991" y="2262801"/>
                </a:lnTo>
                <a:lnTo>
                  <a:pt x="0" y="2262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71780" y="4603911"/>
            <a:ext cx="2534522" cy="2729203"/>
          </a:xfrm>
          <a:custGeom>
            <a:avLst/>
            <a:gdLst/>
            <a:ahLst/>
            <a:cxnLst/>
            <a:rect l="l" t="t" r="r" b="b"/>
            <a:pathLst>
              <a:path w="2534522" h="2729203">
                <a:moveTo>
                  <a:pt x="0" y="0"/>
                </a:moveTo>
                <a:lnTo>
                  <a:pt x="2534522" y="0"/>
                </a:lnTo>
                <a:lnTo>
                  <a:pt x="2534522" y="2729202"/>
                </a:lnTo>
                <a:lnTo>
                  <a:pt x="0" y="2729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5275994" y="5251531"/>
            <a:ext cx="2039545" cy="2230370"/>
          </a:xfrm>
          <a:custGeom>
            <a:avLst/>
            <a:gdLst/>
            <a:ahLst/>
            <a:cxnLst/>
            <a:rect l="l" t="t" r="r" b="b"/>
            <a:pathLst>
              <a:path w="2039545" h="2230370">
                <a:moveTo>
                  <a:pt x="0" y="0"/>
                </a:moveTo>
                <a:lnTo>
                  <a:pt x="2039544" y="0"/>
                </a:lnTo>
                <a:lnTo>
                  <a:pt x="2039544" y="2230371"/>
                </a:lnTo>
                <a:lnTo>
                  <a:pt x="0" y="2230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41398" y="973055"/>
            <a:ext cx="14269554" cy="183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EVA-ТРЕНАЖЁР</a:t>
            </a:r>
          </a:p>
          <a:p>
            <a:pPr algn="l">
              <a:lnSpc>
                <a:spcPts val="7069"/>
              </a:lnSpc>
            </a:pPr>
            <a:r>
              <a:rPr lang="en-US" sz="6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(OPEN SPACE SIMULATOR)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4451" y="4301781"/>
            <a:ext cx="6511170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добавить в SolarVerse VR мини-симулятор выхода в открытый космос (EVA) — пользователь управляет телом космонавта в невесомости, выполняя реальные сценарии перемещения и ориентации в пространстве.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4451" y="3811582"/>
            <a:ext cx="3230677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ИДЕЯ: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3666" y="4323397"/>
            <a:ext cx="7765634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движение с помощью ранцевых микродвигателей (thrusters) + стабилизация, при этом есть ограниченный ресурс топлива (каждый импульс тяги расходует запас).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3666" y="3811582"/>
            <a:ext cx="5651176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КАК РАБОТАЕТ: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38341" y="8932545"/>
            <a:ext cx="130665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4451" y="7398481"/>
            <a:ext cx="6275537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долететь до заданной точки (спутник/панель/модуль), выполнить действие и безопасно вернуться; оценка по времени, точности манёвров и остаткам топлива.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9359" y="6894486"/>
            <a:ext cx="3230677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ЗАДАЧИ/МИССИИ: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15810" y="6887528"/>
            <a:ext cx="5651176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ПОЧЕМУ ЭТО ЦЕННО: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15810" y="7398481"/>
            <a:ext cx="7765634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тренирует пространственное мышление и базовые навыки ориентации/маневрирования в космосе в безопасной VR-среде; ИИ-ассистент объясняет физику движения и даёт подсказки/разбор ошибок после миссии.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82511" y="407904"/>
            <a:ext cx="263946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цель на будущее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5985" y="-2180105"/>
            <a:ext cx="9400859" cy="5264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874" y="-2180105"/>
            <a:ext cx="9400859" cy="526448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8500" y="4198670"/>
            <a:ext cx="14872748" cy="300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0"/>
              </a:lnSpc>
            </a:pPr>
            <a:r>
              <a:rPr lang="en-US" sz="1146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NAZARYNYZQA</a:t>
            </a:r>
          </a:p>
          <a:p>
            <a:pPr algn="ctr">
              <a:lnSpc>
                <a:spcPts val="11580"/>
              </a:lnSpc>
            </a:pPr>
            <a:r>
              <a:rPr lang="en-US" sz="1146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RAHMET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9144000" y="7201062"/>
            <a:ext cx="9400859" cy="52644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-256859" y="7197939"/>
            <a:ext cx="9400859" cy="52644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b="-257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28298" y="5477692"/>
            <a:ext cx="7831404" cy="94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PROBLEM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49659" y="6758085"/>
            <a:ext cx="13588681" cy="221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Космической отрасли нужен устойчивый приток мотивированных кадров, но традиционные форматы обучения (лекции, видео, плакаты) плохо передают пространственное мышление, масштабы и взаимосвязи в космосе. Из-за этого интерес у школьников и студентов быстро падает, сложные темы усваиваются поверхностно, а выбор профессии в aerospace откладывается.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Актуальность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спрос на доступные интерактивные EdTech/STEM-решения растёт, а интерес к космосу легче удерживать через практику и персонализацию, чем через 2D-материалы.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938341" y="8932545"/>
            <a:ext cx="130665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0A26">
                <a:alpha val="100000"/>
              </a:srgbClr>
            </a:gs>
            <a:gs pos="100000">
              <a:srgbClr val="10061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239082" y="-28122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0" y="0"/>
                </a:moveTo>
                <a:lnTo>
                  <a:pt x="4665492" y="0"/>
                </a:lnTo>
                <a:lnTo>
                  <a:pt x="46654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 flipV="1">
            <a:off x="-1034003" y="6324081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466549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65493" y="0"/>
                </a:lnTo>
                <a:lnTo>
                  <a:pt x="4665493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23272">
            <a:off x="-119252" y="7029795"/>
            <a:ext cx="2820390" cy="4114800"/>
          </a:xfrm>
          <a:custGeom>
            <a:avLst/>
            <a:gdLst/>
            <a:ahLst/>
            <a:cxnLst/>
            <a:rect l="l" t="t" r="r" b="b"/>
            <a:pathLst>
              <a:path w="2820390" h="4114800">
                <a:moveTo>
                  <a:pt x="0" y="0"/>
                </a:moveTo>
                <a:lnTo>
                  <a:pt x="2820389" y="0"/>
                </a:lnTo>
                <a:lnTo>
                  <a:pt x="28203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08741" y="-404642"/>
            <a:ext cx="3701118" cy="2866684"/>
          </a:xfrm>
          <a:custGeom>
            <a:avLst/>
            <a:gdLst/>
            <a:ahLst/>
            <a:cxnLst/>
            <a:rect l="l" t="t" r="r" b="b"/>
            <a:pathLst>
              <a:path w="3701118" h="2866684">
                <a:moveTo>
                  <a:pt x="0" y="0"/>
                </a:moveTo>
                <a:lnTo>
                  <a:pt x="3701118" y="0"/>
                </a:lnTo>
                <a:lnTo>
                  <a:pt x="3701118" y="2866684"/>
                </a:lnTo>
                <a:lnTo>
                  <a:pt x="0" y="2866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08830" y="4923603"/>
            <a:ext cx="3773758" cy="3938457"/>
          </a:xfrm>
          <a:custGeom>
            <a:avLst/>
            <a:gdLst/>
            <a:ahLst/>
            <a:cxnLst/>
            <a:rect l="l" t="t" r="r" b="b"/>
            <a:pathLst>
              <a:path w="3773758" h="3938457">
                <a:moveTo>
                  <a:pt x="0" y="0"/>
                </a:moveTo>
                <a:lnTo>
                  <a:pt x="3773758" y="0"/>
                </a:lnTo>
                <a:lnTo>
                  <a:pt x="3773758" y="3938457"/>
                </a:lnTo>
                <a:lnTo>
                  <a:pt x="0" y="39384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-432941" y="-695184"/>
            <a:ext cx="3447768" cy="3447768"/>
          </a:xfrm>
          <a:custGeom>
            <a:avLst/>
            <a:gdLst/>
            <a:ahLst/>
            <a:cxnLst/>
            <a:rect l="l" t="t" r="r" b="b"/>
            <a:pathLst>
              <a:path w="3447768" h="3447768">
                <a:moveTo>
                  <a:pt x="0" y="3447768"/>
                </a:moveTo>
                <a:lnTo>
                  <a:pt x="3447768" y="3447768"/>
                </a:lnTo>
                <a:lnTo>
                  <a:pt x="3447768" y="0"/>
                </a:lnTo>
                <a:lnTo>
                  <a:pt x="0" y="0"/>
                </a:lnTo>
                <a:lnTo>
                  <a:pt x="0" y="3447768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79170" y="3256257"/>
            <a:ext cx="6380279" cy="94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79170" y="4327678"/>
            <a:ext cx="4782686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SolarVerse VR — </a:t>
            </a:r>
          </a:p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интерактивный VR-симулятор </a:t>
            </a:r>
          </a:p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Солнечной системы с AI-гидом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07732" y="2852607"/>
            <a:ext cx="6001098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Полёт/перемещение между планетами в VR, масштабная 3D-модель Солнечной системы.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12514" y="2966907"/>
            <a:ext cx="83203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30"/>
              </a:lnSpc>
            </a:pPr>
            <a:r>
              <a:rPr lang="en-US" sz="3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01.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07732" y="4639758"/>
            <a:ext cx="6001098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Клик по планете → открывается UI-панель с диалогом и фактами.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12514" y="4754058"/>
            <a:ext cx="83203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30"/>
              </a:lnSpc>
            </a:pPr>
            <a:r>
              <a:rPr lang="en-US" sz="3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07732" y="6422838"/>
            <a:ext cx="6001098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AI-гид объясняет явления простыми словами, отвечает на вопросы в контексте выбранной планеты.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12514" y="6537138"/>
            <a:ext cx="83203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30"/>
              </a:lnSpc>
            </a:pPr>
            <a:r>
              <a:rPr lang="en-US" sz="3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03.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38341" y="8932545"/>
            <a:ext cx="130665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91296" y="8232256"/>
            <a:ext cx="12305407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  <a:spcBef>
                <a:spcPct val="0"/>
              </a:spcBef>
            </a:pPr>
            <a:r>
              <a:rPr lang="en-US" sz="2499" b="1">
                <a:gradFill>
                  <a:gsLst>
                    <a:gs pos="0">
                      <a:srgbClr val="FFF7AD">
                        <a:alpha val="100000"/>
                      </a:srgbClr>
                    </a:gs>
                    <a:gs pos="100000">
                      <a:srgbClr val="FFA9F9">
                        <a:alpha val="100000"/>
                      </a:srgbClr>
                    </a:gs>
                  </a:gsLst>
                  <a:lin ang="0"/>
                </a:gradFill>
                <a:latin typeface="Garet Bold"/>
                <a:ea typeface="Garet Bold"/>
                <a:cs typeface="Garet Bold"/>
                <a:sym typeface="Garet Bold"/>
              </a:rPr>
              <a:t>VR ДАЁТ ЭФФЕКТ ПРИСУТСТВИЯ, AI ДЕЛАЕТ ОБУЧЕНИЕ ПЕРСОНАЛЬНЫМ.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49659" y="18669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092960"/>
            <a:ext cx="5246370" cy="524637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3"/>
              <a:stretch>
                <a:fillRect l="-58267" r="-58267"/>
              </a:stretch>
            </a:blipFill>
            <a:ln w="8572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7205133" y="1152525"/>
            <a:ext cx="3877735" cy="94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MVP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38341" y="8932545"/>
            <a:ext cx="130665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03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673215" y="4624242"/>
            <a:ext cx="5246370" cy="524637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4"/>
              <a:stretch>
                <a:fillRect l="-58267" r="-58267"/>
              </a:stretch>
            </a:blipFill>
            <a:ln w="8572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2180968" y="2092960"/>
            <a:ext cx="5246370" cy="524637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5"/>
              <a:stretch>
                <a:fillRect l="-58267" r="-58267"/>
              </a:stretch>
            </a:blipFill>
            <a:ln w="85725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205133" y="1152525"/>
            <a:ext cx="3877735" cy="94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MVP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38341" y="8932545"/>
            <a:ext cx="130665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04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782" y="2242732"/>
            <a:ext cx="10288436" cy="580153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391400" y="7505700"/>
            <a:ext cx="31233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4"/>
              </a:rPr>
              <a:t>https://</a:t>
            </a:r>
            <a:r>
              <a:rPr lang="ru-RU" dirty="0" smtClean="0">
                <a:hlinkClick r:id="rId4"/>
              </a:rPr>
              <a:t>youtu.be/mP01naI237g</a:t>
            </a: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0A26">
                <a:alpha val="100000"/>
              </a:srgbClr>
            </a:gs>
            <a:gs pos="100000">
              <a:srgbClr val="10061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239082" y="-28122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0" y="0"/>
                </a:moveTo>
                <a:lnTo>
                  <a:pt x="4665492" y="0"/>
                </a:lnTo>
                <a:lnTo>
                  <a:pt x="46654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 flipV="1">
            <a:off x="-1034003" y="6324081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466549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65493" y="0"/>
                </a:lnTo>
                <a:lnTo>
                  <a:pt x="4665493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37410">
            <a:off x="10307289" y="8895973"/>
            <a:ext cx="3773056" cy="1536663"/>
          </a:xfrm>
          <a:custGeom>
            <a:avLst/>
            <a:gdLst/>
            <a:ahLst/>
            <a:cxnLst/>
            <a:rect l="l" t="t" r="r" b="b"/>
            <a:pathLst>
              <a:path w="3773056" h="1536663">
                <a:moveTo>
                  <a:pt x="0" y="0"/>
                </a:moveTo>
                <a:lnTo>
                  <a:pt x="3773056" y="0"/>
                </a:lnTo>
                <a:lnTo>
                  <a:pt x="3773056" y="1536663"/>
                </a:lnTo>
                <a:lnTo>
                  <a:pt x="0" y="1536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46998" y="8717738"/>
            <a:ext cx="3475862" cy="2009680"/>
          </a:xfrm>
          <a:custGeom>
            <a:avLst/>
            <a:gdLst/>
            <a:ahLst/>
            <a:cxnLst/>
            <a:rect l="l" t="t" r="r" b="b"/>
            <a:pathLst>
              <a:path w="3475862" h="2009680">
                <a:moveTo>
                  <a:pt x="0" y="0"/>
                </a:moveTo>
                <a:lnTo>
                  <a:pt x="3475862" y="0"/>
                </a:lnTo>
                <a:lnTo>
                  <a:pt x="3475862" y="2009680"/>
                </a:lnTo>
                <a:lnTo>
                  <a:pt x="0" y="2009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827390">
            <a:off x="4328644" y="-868197"/>
            <a:ext cx="2907157" cy="3032236"/>
          </a:xfrm>
          <a:custGeom>
            <a:avLst/>
            <a:gdLst/>
            <a:ahLst/>
            <a:cxnLst/>
            <a:rect l="l" t="t" r="r" b="b"/>
            <a:pathLst>
              <a:path w="2907157" h="3032236">
                <a:moveTo>
                  <a:pt x="0" y="0"/>
                </a:moveTo>
                <a:lnTo>
                  <a:pt x="2907156" y="0"/>
                </a:lnTo>
                <a:lnTo>
                  <a:pt x="2907156" y="3032236"/>
                </a:lnTo>
                <a:lnTo>
                  <a:pt x="0" y="30322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37395">
            <a:off x="16022390" y="2022670"/>
            <a:ext cx="2876227" cy="3001755"/>
          </a:xfrm>
          <a:custGeom>
            <a:avLst/>
            <a:gdLst/>
            <a:ahLst/>
            <a:cxnLst/>
            <a:rect l="l" t="t" r="r" b="b"/>
            <a:pathLst>
              <a:path w="2876227" h="3001755">
                <a:moveTo>
                  <a:pt x="0" y="0"/>
                </a:moveTo>
                <a:lnTo>
                  <a:pt x="2876227" y="0"/>
                </a:lnTo>
                <a:lnTo>
                  <a:pt x="2876227" y="3001755"/>
                </a:lnTo>
                <a:lnTo>
                  <a:pt x="0" y="3001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587576" y="2219646"/>
            <a:ext cx="9112848" cy="183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AI &amp; TECH STACK</a:t>
            </a:r>
          </a:p>
          <a:p>
            <a:pPr algn="ctr">
              <a:lnSpc>
                <a:spcPts val="7069"/>
              </a:lnSpc>
            </a:pPr>
            <a:endParaRPr lang="en-US" sz="6999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62321" y="4607628"/>
            <a:ext cx="4613606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основной движок, на котором собрана 3D/VR-сцена и вся логика симулятора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62321" y="4093531"/>
            <a:ext cx="2637987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UNITY 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2321" y="6952307"/>
            <a:ext cx="4613606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даёт готовые VR-механики (лучи, хват, клики, UI)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2321" y="6438210"/>
            <a:ext cx="4613606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XR INTERACTION TOOLKIT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87014" y="4580576"/>
            <a:ext cx="4613606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обеспечивает запуск и совместимость проекта на шлемах Quest через стандартный XR-интерфейс.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87014" y="4066479"/>
            <a:ext cx="4226439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META QUEST (OPENXR)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938341" y="8932545"/>
            <a:ext cx="130665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00822" y="6952307"/>
            <a:ext cx="4613606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Используем OpenAI API для генерации ответов AI-гида в VR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00822" y="6438210"/>
            <a:ext cx="4226439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90024" y="1904810"/>
            <a:ext cx="10003046" cy="7502284"/>
          </a:xfrm>
          <a:custGeom>
            <a:avLst/>
            <a:gdLst/>
            <a:ahLst/>
            <a:cxnLst/>
            <a:rect l="l" t="t" r="r" b="b"/>
            <a:pathLst>
              <a:path w="10003046" h="7502284">
                <a:moveTo>
                  <a:pt x="0" y="0"/>
                </a:moveTo>
                <a:lnTo>
                  <a:pt x="10003046" y="0"/>
                </a:lnTo>
                <a:lnTo>
                  <a:pt x="10003046" y="7502284"/>
                </a:lnTo>
                <a:lnTo>
                  <a:pt x="0" y="7502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41337" y="1143000"/>
            <a:ext cx="12163277" cy="163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3"/>
              </a:lnSpc>
            </a:pPr>
            <a:r>
              <a:rPr lang="en-US" sz="63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АУДИТОРИЯ, РЫНОК И ЦЕННОСТЬ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983179"/>
            <a:ext cx="5522648" cy="221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Школы (5–11 классы), STEM-кружки, робототехника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Колледжи/вузы (вводные курсы по астрономии/физике)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Планетарии, музеи, образовательные центры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9744" y="3542387"/>
            <a:ext cx="4259389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ЦЕЛЕВАЯ АУДИТОРИЯ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79154" y="4012286"/>
            <a:ext cx="5689057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Понимание масштаба, орбит и взаимосвязей через VR “эффект присутствия”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AI-гид объясняет простыми словами и отвечает по выбранной планете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79154" y="3542387"/>
            <a:ext cx="5980146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ЦЕННОСТЬ ДЛЯ ПОЛЬЗОВАТЕЛЯ: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938341" y="8932545"/>
            <a:ext cx="130665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27043" y="8402240"/>
            <a:ext cx="8033915" cy="158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VR-шлемы стали доступнее и проще в использовании (Quest).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Учреждения ищут интерактивные STEM-форматы для мотивации учеников.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ИИ позволяет персонализировать обучение и масштабировать “тьютора” без нагрузки на учителя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01474" y="7960915"/>
            <a:ext cx="5980146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ПОЧЕМУ СЕЙЧАС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0A26">
                <a:alpha val="100000"/>
              </a:srgbClr>
            </a:gs>
            <a:gs pos="100000">
              <a:srgbClr val="10061A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239082" y="-28122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0" y="0"/>
                </a:moveTo>
                <a:lnTo>
                  <a:pt x="4665492" y="0"/>
                </a:lnTo>
                <a:lnTo>
                  <a:pt x="46654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 flipV="1">
            <a:off x="-1034003" y="6324081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466549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65493" y="0"/>
                </a:lnTo>
                <a:lnTo>
                  <a:pt x="4665493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49290" y="3715486"/>
            <a:ext cx="1587749" cy="1618088"/>
          </a:xfrm>
          <a:custGeom>
            <a:avLst/>
            <a:gdLst/>
            <a:ahLst/>
            <a:cxnLst/>
            <a:rect l="l" t="t" r="r" b="b"/>
            <a:pathLst>
              <a:path w="1587749" h="1618088">
                <a:moveTo>
                  <a:pt x="0" y="0"/>
                </a:moveTo>
                <a:lnTo>
                  <a:pt x="1587749" y="0"/>
                </a:lnTo>
                <a:lnTo>
                  <a:pt x="1587749" y="1618088"/>
                </a:lnTo>
                <a:lnTo>
                  <a:pt x="0" y="1618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64596" y="3715486"/>
            <a:ext cx="1587749" cy="1618088"/>
          </a:xfrm>
          <a:custGeom>
            <a:avLst/>
            <a:gdLst/>
            <a:ahLst/>
            <a:cxnLst/>
            <a:rect l="l" t="t" r="r" b="b"/>
            <a:pathLst>
              <a:path w="1587749" h="1618088">
                <a:moveTo>
                  <a:pt x="0" y="0"/>
                </a:moveTo>
                <a:lnTo>
                  <a:pt x="1587749" y="0"/>
                </a:lnTo>
                <a:lnTo>
                  <a:pt x="1587749" y="1618088"/>
                </a:lnTo>
                <a:lnTo>
                  <a:pt x="0" y="1618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50125" y="6174776"/>
            <a:ext cx="1587749" cy="1618088"/>
          </a:xfrm>
          <a:custGeom>
            <a:avLst/>
            <a:gdLst/>
            <a:ahLst/>
            <a:cxnLst/>
            <a:rect l="l" t="t" r="r" b="b"/>
            <a:pathLst>
              <a:path w="1587749" h="1618088">
                <a:moveTo>
                  <a:pt x="0" y="0"/>
                </a:moveTo>
                <a:lnTo>
                  <a:pt x="1587750" y="0"/>
                </a:lnTo>
                <a:lnTo>
                  <a:pt x="1587750" y="1618088"/>
                </a:lnTo>
                <a:lnTo>
                  <a:pt x="0" y="1618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332773" y="6319131"/>
            <a:ext cx="5367903" cy="2947467"/>
          </a:xfrm>
          <a:custGeom>
            <a:avLst/>
            <a:gdLst/>
            <a:ahLst/>
            <a:cxnLst/>
            <a:rect l="l" t="t" r="r" b="b"/>
            <a:pathLst>
              <a:path w="5367903" h="2947467">
                <a:moveTo>
                  <a:pt x="0" y="0"/>
                </a:moveTo>
                <a:lnTo>
                  <a:pt x="5367903" y="0"/>
                </a:lnTo>
                <a:lnTo>
                  <a:pt x="5367903" y="2947466"/>
                </a:lnTo>
                <a:lnTo>
                  <a:pt x="0" y="29474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30175">
            <a:off x="-1229735" y="7570593"/>
            <a:ext cx="3942161" cy="2766680"/>
          </a:xfrm>
          <a:custGeom>
            <a:avLst/>
            <a:gdLst/>
            <a:ahLst/>
            <a:cxnLst/>
            <a:rect l="l" t="t" r="r" b="b"/>
            <a:pathLst>
              <a:path w="3942161" h="2766680">
                <a:moveTo>
                  <a:pt x="0" y="0"/>
                </a:moveTo>
                <a:lnTo>
                  <a:pt x="3942160" y="0"/>
                </a:lnTo>
                <a:lnTo>
                  <a:pt x="3942160" y="2766680"/>
                </a:lnTo>
                <a:lnTo>
                  <a:pt x="0" y="2766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29648" y="-1799907"/>
            <a:ext cx="3599814" cy="3599814"/>
          </a:xfrm>
          <a:custGeom>
            <a:avLst/>
            <a:gdLst/>
            <a:ahLst/>
            <a:cxnLst/>
            <a:rect l="l" t="t" r="r" b="b"/>
            <a:pathLst>
              <a:path w="3599814" h="3599814">
                <a:moveTo>
                  <a:pt x="0" y="0"/>
                </a:moveTo>
                <a:lnTo>
                  <a:pt x="3599814" y="0"/>
                </a:lnTo>
                <a:lnTo>
                  <a:pt x="3599814" y="3599814"/>
                </a:lnTo>
                <a:lnTo>
                  <a:pt x="0" y="35998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9648" y="1423554"/>
            <a:ext cx="14208693" cy="94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КОНКУРЕНТЫ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73618" y="4218125"/>
            <a:ext cx="734573" cy="70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6"/>
              </a:lnSpc>
            </a:pPr>
            <a:r>
              <a:rPr lang="en-US" sz="5283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72409" y="5276424"/>
            <a:ext cx="6341511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VR/3D приложения про Солнечную систему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>
                <a:solidFill>
                  <a:srgbClr val="FFD483"/>
                </a:solidFill>
                <a:latin typeface="Poppins"/>
                <a:ea typeface="Poppins"/>
                <a:cs typeface="Poppins"/>
                <a:sym typeface="Poppins"/>
              </a:rPr>
              <a:t>(красиво, но часто без персонального обучения)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91184" y="4218125"/>
            <a:ext cx="734573" cy="70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6"/>
              </a:lnSpc>
            </a:pPr>
            <a:r>
              <a:rPr lang="en-US" sz="5283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78601" y="5276424"/>
            <a:ext cx="6359740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Классические материалы и платформы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D483"/>
                </a:solidFill>
                <a:latin typeface="Poppins"/>
                <a:ea typeface="Poppins"/>
                <a:cs typeface="Poppins"/>
                <a:sym typeface="Poppins"/>
              </a:rPr>
              <a:t>(видео, учебники, курсы — без эффекта присутствия)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76714" y="6677414"/>
            <a:ext cx="734573" cy="70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6"/>
              </a:lnSpc>
            </a:pPr>
            <a:r>
              <a:rPr lang="en-US" sz="5283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60548" y="7735714"/>
            <a:ext cx="6567820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AI-чатботы по астрономии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D483"/>
                </a:solidFill>
                <a:latin typeface="Poppins"/>
                <a:ea typeface="Poppins"/>
                <a:cs typeface="Poppins"/>
                <a:sym typeface="Poppins"/>
              </a:rPr>
              <a:t>(есть ответы, но нет VR-контекста и интерактива)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938341" y="8932545"/>
            <a:ext cx="130665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555" b="-10555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384871" y="5124450"/>
            <a:ext cx="1905774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62911" y="4738978"/>
            <a:ext cx="793875" cy="809044"/>
          </a:xfrm>
          <a:custGeom>
            <a:avLst/>
            <a:gdLst/>
            <a:ahLst/>
            <a:cxnLst/>
            <a:rect l="l" t="t" r="r" b="b"/>
            <a:pathLst>
              <a:path w="793875" h="809044">
                <a:moveTo>
                  <a:pt x="0" y="0"/>
                </a:moveTo>
                <a:lnTo>
                  <a:pt x="793875" y="0"/>
                </a:lnTo>
                <a:lnTo>
                  <a:pt x="793875" y="809044"/>
                </a:lnTo>
                <a:lnTo>
                  <a:pt x="0" y="80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33922" y="4738978"/>
            <a:ext cx="793875" cy="809044"/>
          </a:xfrm>
          <a:custGeom>
            <a:avLst/>
            <a:gdLst/>
            <a:ahLst/>
            <a:cxnLst/>
            <a:rect l="l" t="t" r="r" b="b"/>
            <a:pathLst>
              <a:path w="793875" h="809044">
                <a:moveTo>
                  <a:pt x="0" y="0"/>
                </a:moveTo>
                <a:lnTo>
                  <a:pt x="793875" y="0"/>
                </a:lnTo>
                <a:lnTo>
                  <a:pt x="793875" y="809044"/>
                </a:lnTo>
                <a:lnTo>
                  <a:pt x="0" y="80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04933" y="4738978"/>
            <a:ext cx="793875" cy="809044"/>
          </a:xfrm>
          <a:custGeom>
            <a:avLst/>
            <a:gdLst/>
            <a:ahLst/>
            <a:cxnLst/>
            <a:rect l="l" t="t" r="r" b="b"/>
            <a:pathLst>
              <a:path w="793875" h="809044">
                <a:moveTo>
                  <a:pt x="0" y="0"/>
                </a:moveTo>
                <a:lnTo>
                  <a:pt x="793875" y="0"/>
                </a:lnTo>
                <a:lnTo>
                  <a:pt x="793875" y="809044"/>
                </a:lnTo>
                <a:lnTo>
                  <a:pt x="0" y="80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230670" y="2379109"/>
            <a:ext cx="3892991" cy="2262801"/>
          </a:xfrm>
          <a:custGeom>
            <a:avLst/>
            <a:gdLst/>
            <a:ahLst/>
            <a:cxnLst/>
            <a:rect l="l" t="t" r="r" b="b"/>
            <a:pathLst>
              <a:path w="3892991" h="2262801">
                <a:moveTo>
                  <a:pt x="0" y="0"/>
                </a:moveTo>
                <a:lnTo>
                  <a:pt x="3892991" y="0"/>
                </a:lnTo>
                <a:lnTo>
                  <a:pt x="3892991" y="2262801"/>
                </a:lnTo>
                <a:lnTo>
                  <a:pt x="0" y="2262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063321" y="5995697"/>
            <a:ext cx="2534522" cy="2729203"/>
          </a:xfrm>
          <a:custGeom>
            <a:avLst/>
            <a:gdLst/>
            <a:ahLst/>
            <a:cxnLst/>
            <a:rect l="l" t="t" r="r" b="b"/>
            <a:pathLst>
              <a:path w="2534522" h="2729203">
                <a:moveTo>
                  <a:pt x="0" y="0"/>
                </a:moveTo>
                <a:lnTo>
                  <a:pt x="2534522" y="0"/>
                </a:lnTo>
                <a:lnTo>
                  <a:pt x="2534522" y="2729203"/>
                </a:lnTo>
                <a:lnTo>
                  <a:pt x="0" y="2729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12401871" y="2356207"/>
            <a:ext cx="2039545" cy="2230370"/>
          </a:xfrm>
          <a:custGeom>
            <a:avLst/>
            <a:gdLst/>
            <a:ahLst/>
            <a:cxnLst/>
            <a:rect l="l" t="t" r="r" b="b"/>
            <a:pathLst>
              <a:path w="2039545" h="2230370">
                <a:moveTo>
                  <a:pt x="0" y="0"/>
                </a:moveTo>
                <a:lnTo>
                  <a:pt x="2039544" y="0"/>
                </a:lnTo>
                <a:lnTo>
                  <a:pt x="2039544" y="2230371"/>
                </a:lnTo>
                <a:lnTo>
                  <a:pt x="0" y="22303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74743" y="1152525"/>
            <a:ext cx="11849055" cy="94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НАШЕ ПРЕИМУЩЕСТВО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2911" y="6364990"/>
            <a:ext cx="4620155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эффект присутствия + персональный ИИ-гид в реальном времени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2911" y="5929518"/>
            <a:ext cx="3230677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VR + AI ВМЕСТЕ: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33922" y="3018390"/>
            <a:ext cx="4620155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ИИ знает, какую планету выбрали, и объясняет “по месту”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33922" y="2582918"/>
            <a:ext cx="4350158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КОНТЕКСТНЫЕ ОТВЕТЫ: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04933" y="6364990"/>
            <a:ext cx="4620155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быстрый запуск, понятная демонстрация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04933" y="5929518"/>
            <a:ext cx="5651176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ГОТОВО ДЛЯ ИСПОЛЬЗОВАНИЯ: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667750"/>
            <a:ext cx="5581843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“НЕ ПРОСТО 3D-МОДЕЛЬ И НЕ ПРОСТО ЧАТБОТ — ЭТО ИНТЕРАКТИВНОЕ ОБУЧЕНИЕ В VR С AI”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938341" y="8932545"/>
            <a:ext cx="130665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607</Words>
  <Application>Microsoft Office PowerPoint</Application>
  <PresentationFormat>Произвольный</PresentationFormat>
  <Paragraphs>100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Calibri</vt:lpstr>
      <vt:lpstr>Garet Bold</vt:lpstr>
      <vt:lpstr>Poppins</vt:lpstr>
      <vt:lpstr>Poppins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SYSTEM VR AI-гид по Солнечной системе</dc:title>
  <cp:lastModifiedBy>1</cp:lastModifiedBy>
  <cp:revision>4</cp:revision>
  <dcterms:created xsi:type="dcterms:W3CDTF">2006-08-16T00:00:00Z</dcterms:created>
  <dcterms:modified xsi:type="dcterms:W3CDTF">2026-02-28T11:27:06Z</dcterms:modified>
  <dc:identifier>DAHCTcYsEiA</dc:identifier>
</cp:coreProperties>
</file>